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3" r:id="rId9"/>
    <p:sldId id="264" r:id="rId10"/>
    <p:sldId id="270" r:id="rId11"/>
    <p:sldId id="268" r:id="rId12"/>
    <p:sldId id="274" r:id="rId13"/>
    <p:sldId id="265" r:id="rId14"/>
    <p:sldId id="276" r:id="rId15"/>
    <p:sldId id="271" r:id="rId16"/>
    <p:sldId id="267" r:id="rId17"/>
    <p:sldId id="272" r:id="rId18"/>
    <p:sldId id="273" r:id="rId19"/>
    <p:sldId id="278" r:id="rId20"/>
    <p:sldId id="277" r:id="rId21"/>
    <p:sldId id="269" r:id="rId22"/>
    <p:sldId id="26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87213-8E55-40D5-A229-A649BF70091A}" type="doc">
      <dgm:prSet loTypeId="urn:microsoft.com/office/officeart/2005/8/layout/matrix3" loCatId="matrix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12DFFE-2E1E-4ABF-BA32-BDC1D72E366D}">
      <dgm:prSet/>
      <dgm:spPr/>
      <dgm:t>
        <a:bodyPr/>
        <a:lstStyle/>
        <a:p>
          <a:r>
            <a:rPr lang="fi-FI" dirty="0">
              <a:solidFill>
                <a:schemeClr val="accent1">
                  <a:lumMod val="60000"/>
                  <a:lumOff val="40000"/>
                </a:schemeClr>
              </a:solidFill>
            </a:rPr>
            <a:t>ALAHAKOON U.M.Y.B.  210027C  </a:t>
          </a:r>
        </a:p>
        <a:p>
          <a:r>
            <a:rPr lang="fi-FI" dirty="0"/>
            <a:t>Square, Trangular wave Generating Circuit and Altium Designing</a:t>
          </a:r>
          <a:endParaRPr lang="en-US" dirty="0"/>
        </a:p>
      </dgm:t>
    </dgm:pt>
    <dgm:pt modelId="{272A15AD-2712-4CC6-B156-99F86565031C}" type="parTrans" cxnId="{4FAA4D3B-0721-4B31-B23C-4FC24F41288B}">
      <dgm:prSet/>
      <dgm:spPr/>
      <dgm:t>
        <a:bodyPr/>
        <a:lstStyle/>
        <a:p>
          <a:endParaRPr lang="en-US"/>
        </a:p>
      </dgm:t>
    </dgm:pt>
    <dgm:pt modelId="{897A4E6A-4728-4479-907C-670FA85B8CE9}" type="sibTrans" cxnId="{4FAA4D3B-0721-4B31-B23C-4FC24F41288B}">
      <dgm:prSet/>
      <dgm:spPr/>
      <dgm:t>
        <a:bodyPr/>
        <a:lstStyle/>
        <a:p>
          <a:endParaRPr lang="en-US"/>
        </a:p>
      </dgm:t>
    </dgm:pt>
    <dgm:pt modelId="{B6B0A5D2-8B09-446E-8282-DB7EB3B6303C}">
      <dgm:prSet/>
      <dgm:spPr/>
      <dgm:t>
        <a:bodyPr/>
        <a:lstStyle/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DULNATH W.H.R. 210152E </a:t>
          </a:r>
        </a:p>
        <a:p>
          <a:r>
            <a:rPr lang="en-US" dirty="0"/>
            <a:t>  Wein bridge oscillator Circuit, Circuit Simulations and Altium Designing</a:t>
          </a:r>
        </a:p>
      </dgm:t>
    </dgm:pt>
    <dgm:pt modelId="{3281C5CB-5AD4-4492-A486-B8F043E4E7DD}" type="parTrans" cxnId="{3334E630-5507-4962-8B74-D09AA59B0FC0}">
      <dgm:prSet/>
      <dgm:spPr/>
      <dgm:t>
        <a:bodyPr/>
        <a:lstStyle/>
        <a:p>
          <a:endParaRPr lang="en-US"/>
        </a:p>
      </dgm:t>
    </dgm:pt>
    <dgm:pt modelId="{7F839A4C-8986-4AE3-88F4-4E5A7BBE98F1}" type="sibTrans" cxnId="{3334E630-5507-4962-8B74-D09AA59B0FC0}">
      <dgm:prSet/>
      <dgm:spPr/>
      <dgm:t>
        <a:bodyPr/>
        <a:lstStyle/>
        <a:p>
          <a:endParaRPr lang="en-US"/>
        </a:p>
      </dgm:t>
    </dgm:pt>
    <dgm:pt modelId="{99728AF2-100B-48BE-9399-57794B65919D}">
      <dgm:prSet/>
      <dgm:spPr/>
      <dgm:t>
        <a:bodyPr/>
        <a:lstStyle/>
        <a:p>
          <a:r>
            <a:rPr lang="pt-BR" dirty="0">
              <a:solidFill>
                <a:schemeClr val="accent2">
                  <a:lumMod val="40000"/>
                  <a:lumOff val="60000"/>
                </a:schemeClr>
              </a:solidFill>
            </a:rPr>
            <a:t>HANSINDU K.A.A. 210204R</a:t>
          </a:r>
        </a:p>
        <a:p>
          <a:r>
            <a:rPr lang="pt-BR" dirty="0"/>
            <a:t> PWM, Saw-Tooth Wave generator Circuit Testing</a:t>
          </a:r>
          <a:endParaRPr lang="en-US" dirty="0"/>
        </a:p>
      </dgm:t>
    </dgm:pt>
    <dgm:pt modelId="{4326847E-F7BA-48A1-A204-E79A3641D9EC}" type="parTrans" cxnId="{108422E5-46DF-4970-A212-D05F2442501C}">
      <dgm:prSet/>
      <dgm:spPr/>
      <dgm:t>
        <a:bodyPr/>
        <a:lstStyle/>
        <a:p>
          <a:endParaRPr lang="en-US"/>
        </a:p>
      </dgm:t>
    </dgm:pt>
    <dgm:pt modelId="{9A6AE631-8394-4263-B45B-F62EC2A59DF0}" type="sibTrans" cxnId="{108422E5-46DF-4970-A212-D05F2442501C}">
      <dgm:prSet/>
      <dgm:spPr/>
      <dgm:t>
        <a:bodyPr/>
        <a:lstStyle/>
        <a:p>
          <a:endParaRPr lang="en-US"/>
        </a:p>
      </dgm:t>
    </dgm:pt>
    <dgm:pt modelId="{A834454F-AC69-4406-855C-931D3CC1D625}">
      <dgm:prSet/>
      <dgm:spPr/>
      <dgm:t>
        <a:bodyPr/>
        <a:lstStyle/>
        <a:p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</a:rPr>
            <a:t>SHAMIKA K.A.M. 210600D </a:t>
          </a:r>
        </a:p>
        <a:p>
          <a:r>
            <a:rPr lang="en-US" dirty="0"/>
            <a:t>   Amplifier, Output circuit and          Enclosure designing  </a:t>
          </a:r>
        </a:p>
      </dgm:t>
    </dgm:pt>
    <dgm:pt modelId="{8FBAB66E-06E0-4BFE-9097-EBC6B09C33F8}" type="parTrans" cxnId="{96996E82-CEBD-44C5-A858-57D899A0F01E}">
      <dgm:prSet/>
      <dgm:spPr/>
      <dgm:t>
        <a:bodyPr/>
        <a:lstStyle/>
        <a:p>
          <a:endParaRPr lang="en-US"/>
        </a:p>
      </dgm:t>
    </dgm:pt>
    <dgm:pt modelId="{DE3FB0D7-2E0E-4B14-9A41-EDAFCB19B05F}" type="sibTrans" cxnId="{96996E82-CEBD-44C5-A858-57D899A0F01E}">
      <dgm:prSet/>
      <dgm:spPr/>
      <dgm:t>
        <a:bodyPr/>
        <a:lstStyle/>
        <a:p>
          <a:endParaRPr lang="en-US"/>
        </a:p>
      </dgm:t>
    </dgm:pt>
    <dgm:pt modelId="{447D8D9D-723F-43B9-AA87-4D2FB0912792}" type="pres">
      <dgm:prSet presAssocID="{9F887213-8E55-40D5-A229-A649BF70091A}" presName="matrix" presStyleCnt="0">
        <dgm:presLayoutVars>
          <dgm:chMax val="1"/>
          <dgm:dir/>
          <dgm:resizeHandles val="exact"/>
        </dgm:presLayoutVars>
      </dgm:prSet>
      <dgm:spPr/>
    </dgm:pt>
    <dgm:pt modelId="{431C0B1D-2C0A-4962-BD5F-4EC8BDB0A22C}" type="pres">
      <dgm:prSet presAssocID="{9F887213-8E55-40D5-A229-A649BF70091A}" presName="diamond" presStyleLbl="bgShp" presStyleIdx="0" presStyleCnt="1" custLinFactNeighborX="-1399" custLinFactNeighborY="-4861"/>
      <dgm:spPr/>
    </dgm:pt>
    <dgm:pt modelId="{ABCF63CA-8FC5-4D99-82F1-4F9EA9865802}" type="pres">
      <dgm:prSet presAssocID="{9F887213-8E55-40D5-A229-A649BF70091A}" presName="quad1" presStyleLbl="node1" presStyleIdx="0" presStyleCnt="4" custScaleX="202198" custLinFactNeighborX="-90489" custLinFactNeighborY="-6505">
        <dgm:presLayoutVars>
          <dgm:chMax val="0"/>
          <dgm:chPref val="0"/>
          <dgm:bulletEnabled val="1"/>
        </dgm:presLayoutVars>
      </dgm:prSet>
      <dgm:spPr/>
    </dgm:pt>
    <dgm:pt modelId="{229D25B8-E2F7-4B3F-A669-154869DD90F1}" type="pres">
      <dgm:prSet presAssocID="{9F887213-8E55-40D5-A229-A649BF70091A}" presName="quad2" presStyleLbl="node1" presStyleIdx="1" presStyleCnt="4" custScaleX="194912" custLinFactNeighborX="72382" custLinFactNeighborY="-10540">
        <dgm:presLayoutVars>
          <dgm:chMax val="0"/>
          <dgm:chPref val="0"/>
          <dgm:bulletEnabled val="1"/>
        </dgm:presLayoutVars>
      </dgm:prSet>
      <dgm:spPr/>
    </dgm:pt>
    <dgm:pt modelId="{C12DB58B-AC24-4506-A1A6-FCC3E9123DF7}" type="pres">
      <dgm:prSet presAssocID="{9F887213-8E55-40D5-A229-A649BF70091A}" presName="quad3" presStyleLbl="node1" presStyleIdx="2" presStyleCnt="4" custScaleX="197821" custScaleY="88949" custLinFactNeighborX="-87907" custLinFactNeighborY="14565">
        <dgm:presLayoutVars>
          <dgm:chMax val="0"/>
          <dgm:chPref val="0"/>
          <dgm:bulletEnabled val="1"/>
        </dgm:presLayoutVars>
      </dgm:prSet>
      <dgm:spPr/>
    </dgm:pt>
    <dgm:pt modelId="{CC2A1FBA-9CF2-4207-8829-FB641B2F38A9}" type="pres">
      <dgm:prSet presAssocID="{9F887213-8E55-40D5-A229-A649BF70091A}" presName="quad4" presStyleLbl="node1" presStyleIdx="3" presStyleCnt="4" custScaleX="201352" custScaleY="83689" custLinFactNeighborX="76746" custLinFactNeighborY="14565">
        <dgm:presLayoutVars>
          <dgm:chMax val="0"/>
          <dgm:chPref val="0"/>
          <dgm:bulletEnabled val="1"/>
        </dgm:presLayoutVars>
      </dgm:prSet>
      <dgm:spPr/>
    </dgm:pt>
  </dgm:ptLst>
  <dgm:cxnLst>
    <dgm:cxn modelId="{CF995927-E3C1-4832-92A8-72753A7CEEF8}" type="presOf" srcId="{B712DFFE-2E1E-4ABF-BA32-BDC1D72E366D}" destId="{ABCF63CA-8FC5-4D99-82F1-4F9EA9865802}" srcOrd="0" destOrd="0" presId="urn:microsoft.com/office/officeart/2005/8/layout/matrix3"/>
    <dgm:cxn modelId="{3334E630-5507-4962-8B74-D09AA59B0FC0}" srcId="{9F887213-8E55-40D5-A229-A649BF70091A}" destId="{B6B0A5D2-8B09-446E-8282-DB7EB3B6303C}" srcOrd="1" destOrd="0" parTransId="{3281C5CB-5AD4-4492-A486-B8F043E4E7DD}" sibTransId="{7F839A4C-8986-4AE3-88F4-4E5A7BBE98F1}"/>
    <dgm:cxn modelId="{4FAA4D3B-0721-4B31-B23C-4FC24F41288B}" srcId="{9F887213-8E55-40D5-A229-A649BF70091A}" destId="{B712DFFE-2E1E-4ABF-BA32-BDC1D72E366D}" srcOrd="0" destOrd="0" parTransId="{272A15AD-2712-4CC6-B156-99F86565031C}" sibTransId="{897A4E6A-4728-4479-907C-670FA85B8CE9}"/>
    <dgm:cxn modelId="{5ABA7741-08AA-44E3-9761-D1B09F7DAD37}" type="presOf" srcId="{9F887213-8E55-40D5-A229-A649BF70091A}" destId="{447D8D9D-723F-43B9-AA87-4D2FB0912792}" srcOrd="0" destOrd="0" presId="urn:microsoft.com/office/officeart/2005/8/layout/matrix3"/>
    <dgm:cxn modelId="{E023B350-327F-41FA-93FB-67D46EDE80AC}" type="presOf" srcId="{99728AF2-100B-48BE-9399-57794B65919D}" destId="{C12DB58B-AC24-4506-A1A6-FCC3E9123DF7}" srcOrd="0" destOrd="0" presId="urn:microsoft.com/office/officeart/2005/8/layout/matrix3"/>
    <dgm:cxn modelId="{96996E82-CEBD-44C5-A858-57D899A0F01E}" srcId="{9F887213-8E55-40D5-A229-A649BF70091A}" destId="{A834454F-AC69-4406-855C-931D3CC1D625}" srcOrd="3" destOrd="0" parTransId="{8FBAB66E-06E0-4BFE-9097-EBC6B09C33F8}" sibTransId="{DE3FB0D7-2E0E-4B14-9A41-EDAFCB19B05F}"/>
    <dgm:cxn modelId="{A24428A2-CB52-4D44-8BB3-DF352A0A2E32}" type="presOf" srcId="{A834454F-AC69-4406-855C-931D3CC1D625}" destId="{CC2A1FBA-9CF2-4207-8829-FB641B2F38A9}" srcOrd="0" destOrd="0" presId="urn:microsoft.com/office/officeart/2005/8/layout/matrix3"/>
    <dgm:cxn modelId="{F14DFADF-690B-4237-B32B-E76A54880EB4}" type="presOf" srcId="{B6B0A5D2-8B09-446E-8282-DB7EB3B6303C}" destId="{229D25B8-E2F7-4B3F-A669-154869DD90F1}" srcOrd="0" destOrd="0" presId="urn:microsoft.com/office/officeart/2005/8/layout/matrix3"/>
    <dgm:cxn modelId="{108422E5-46DF-4970-A212-D05F2442501C}" srcId="{9F887213-8E55-40D5-A229-A649BF70091A}" destId="{99728AF2-100B-48BE-9399-57794B65919D}" srcOrd="2" destOrd="0" parTransId="{4326847E-F7BA-48A1-A204-E79A3641D9EC}" sibTransId="{9A6AE631-8394-4263-B45B-F62EC2A59DF0}"/>
    <dgm:cxn modelId="{F77FE6CF-5E2A-4A7E-AAB8-FB71FB420662}" type="presParOf" srcId="{447D8D9D-723F-43B9-AA87-4D2FB0912792}" destId="{431C0B1D-2C0A-4962-BD5F-4EC8BDB0A22C}" srcOrd="0" destOrd="0" presId="urn:microsoft.com/office/officeart/2005/8/layout/matrix3"/>
    <dgm:cxn modelId="{3EE87998-0B0C-4D14-9A2A-07482CB06112}" type="presParOf" srcId="{447D8D9D-723F-43B9-AA87-4D2FB0912792}" destId="{ABCF63CA-8FC5-4D99-82F1-4F9EA9865802}" srcOrd="1" destOrd="0" presId="urn:microsoft.com/office/officeart/2005/8/layout/matrix3"/>
    <dgm:cxn modelId="{E1556CF2-230A-4BF3-A11F-58C48900C8E7}" type="presParOf" srcId="{447D8D9D-723F-43B9-AA87-4D2FB0912792}" destId="{229D25B8-E2F7-4B3F-A669-154869DD90F1}" srcOrd="2" destOrd="0" presId="urn:microsoft.com/office/officeart/2005/8/layout/matrix3"/>
    <dgm:cxn modelId="{F41781E6-AF9D-417C-9A3F-0290767D136B}" type="presParOf" srcId="{447D8D9D-723F-43B9-AA87-4D2FB0912792}" destId="{C12DB58B-AC24-4506-A1A6-FCC3E9123DF7}" srcOrd="3" destOrd="0" presId="urn:microsoft.com/office/officeart/2005/8/layout/matrix3"/>
    <dgm:cxn modelId="{CE32CA91-66CA-452A-A5B7-331D06AFFB07}" type="presParOf" srcId="{447D8D9D-723F-43B9-AA87-4D2FB0912792}" destId="{CC2A1FBA-9CF2-4207-8829-FB641B2F38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0B1D-2C0A-4962-BD5F-4EC8BDB0A22C}">
      <dsp:nvSpPr>
        <dsp:cNvPr id="0" name=""/>
        <dsp:cNvSpPr/>
      </dsp:nvSpPr>
      <dsp:spPr>
        <a:xfrm>
          <a:off x="2533672" y="0"/>
          <a:ext cx="5432425" cy="543242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CF63CA-8FC5-4D99-82F1-4F9EA9865802}">
      <dsp:nvSpPr>
        <dsp:cNvPr id="0" name=""/>
        <dsp:cNvSpPr/>
      </dsp:nvSpPr>
      <dsp:spPr>
        <a:xfrm>
          <a:off x="126004" y="378262"/>
          <a:ext cx="4283859" cy="21186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ALAHAKOON U.M.Y.B.  210027C 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Square, Trangular wave Generating Circuit and Altium Designing</a:t>
          </a:r>
          <a:endParaRPr lang="en-US" sz="2200" kern="1200" dirty="0"/>
        </a:p>
      </dsp:txBody>
      <dsp:txXfrm>
        <a:off x="229428" y="481686"/>
        <a:ext cx="4077011" cy="1911797"/>
      </dsp:txXfrm>
    </dsp:sp>
    <dsp:sp modelId="{229D25B8-E2F7-4B3F-A669-154869DD90F1}">
      <dsp:nvSpPr>
        <dsp:cNvPr id="0" name=""/>
        <dsp:cNvSpPr/>
      </dsp:nvSpPr>
      <dsp:spPr>
        <a:xfrm>
          <a:off x="5935464" y="292775"/>
          <a:ext cx="4129494" cy="2118645"/>
        </a:xfrm>
        <a:prstGeom prst="roundRect">
          <a:avLst/>
        </a:prstGeom>
        <a:gradFill rotWithShape="0">
          <a:gsLst>
            <a:gs pos="0">
              <a:schemeClr val="accent5">
                <a:hueOff val="831752"/>
                <a:satOff val="-16830"/>
                <a:lumOff val="523"/>
                <a:alphaOff val="0"/>
                <a:tint val="96000"/>
                <a:lumMod val="100000"/>
              </a:schemeClr>
            </a:gs>
            <a:gs pos="78000">
              <a:schemeClr val="accent5">
                <a:hueOff val="831752"/>
                <a:satOff val="-16830"/>
                <a:lumOff val="52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DULNATH W.H.R. 210152E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Wein bridge oscillator Circuit, Circuit Simulations and Altium Designing</a:t>
          </a:r>
        </a:p>
      </dsp:txBody>
      <dsp:txXfrm>
        <a:off x="6038888" y="396199"/>
        <a:ext cx="3922646" cy="1911797"/>
      </dsp:txXfrm>
    </dsp:sp>
    <dsp:sp modelId="{C12DB58B-AC24-4506-A1A6-FCC3E9123DF7}">
      <dsp:nvSpPr>
        <dsp:cNvPr id="0" name=""/>
        <dsp:cNvSpPr/>
      </dsp:nvSpPr>
      <dsp:spPr>
        <a:xfrm>
          <a:off x="227074" y="3223345"/>
          <a:ext cx="4191126" cy="1884514"/>
        </a:xfrm>
        <a:prstGeom prst="roundRect">
          <a:avLst/>
        </a:prstGeom>
        <a:gradFill rotWithShape="0">
          <a:gsLst>
            <a:gs pos="0">
              <a:schemeClr val="accent5">
                <a:hueOff val="1663505"/>
                <a:satOff val="-33659"/>
                <a:lumOff val="1046"/>
                <a:alphaOff val="0"/>
                <a:tint val="96000"/>
                <a:lumMod val="100000"/>
              </a:schemeClr>
            </a:gs>
            <a:gs pos="78000">
              <a:schemeClr val="accent5">
                <a:hueOff val="1663505"/>
                <a:satOff val="-33659"/>
                <a:lumOff val="104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HANSINDU K.A.A. 210204R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 PWM, Saw-Tooth Wave generator Circuit Testing</a:t>
          </a:r>
          <a:endParaRPr lang="en-US" sz="2000" kern="1200" dirty="0"/>
        </a:p>
      </dsp:txBody>
      <dsp:txXfrm>
        <a:off x="319068" y="3315339"/>
        <a:ext cx="4007138" cy="1700526"/>
      </dsp:txXfrm>
    </dsp:sp>
    <dsp:sp modelId="{CC2A1FBA-9CF2-4207-8829-FB641B2F38A9}">
      <dsp:nvSpPr>
        <dsp:cNvPr id="0" name=""/>
        <dsp:cNvSpPr/>
      </dsp:nvSpPr>
      <dsp:spPr>
        <a:xfrm>
          <a:off x="5959701" y="3279065"/>
          <a:ext cx="4265935" cy="1773073"/>
        </a:xfrm>
        <a:prstGeom prst="roundRect">
          <a:avLst/>
        </a:prstGeom>
        <a:gradFill rotWithShape="0">
          <a:gsLst>
            <a:gs pos="0">
              <a:schemeClr val="accent5">
                <a:hueOff val="2495257"/>
                <a:satOff val="-50489"/>
                <a:lumOff val="1569"/>
                <a:alphaOff val="0"/>
                <a:tint val="96000"/>
                <a:lumMod val="100000"/>
              </a:schemeClr>
            </a:gs>
            <a:gs pos="78000">
              <a:schemeClr val="accent5">
                <a:hueOff val="2495257"/>
                <a:satOff val="-50489"/>
                <a:lumOff val="1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SHAMIKA K.A.M. 210600D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 Amplifier, Output circuit and          Enclosure designing  </a:t>
          </a:r>
        </a:p>
      </dsp:txBody>
      <dsp:txXfrm>
        <a:off x="6046255" y="3365619"/>
        <a:ext cx="4092827" cy="1599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C9A31-C03B-4946-B160-934FC5E8C9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D9502-8D98-43F4-A078-D27B5E349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D9502-8D98-43F4-A078-D27B5E349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1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0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6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417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9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1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2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0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9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8959-E9F5-4E72-A769-52F43FFBD32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8A8E3-2B31-4AEE-B343-DC610B6A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50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 /><Relationship Id="rId7" Type="http://schemas.openxmlformats.org/officeDocument/2006/relationships/image" Target="../media/image22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21.png" /><Relationship Id="rId5" Type="http://schemas.openxmlformats.org/officeDocument/2006/relationships/slideLayout" Target="../slideLayouts/slideLayout7.xml" /><Relationship Id="rId4" Type="http://schemas.openxmlformats.org/officeDocument/2006/relationships/video" Target="../media/media2.mp4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23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microsoft.com/office/2007/relationships/media" Target="../media/media5.mp4" /><Relationship Id="rId7" Type="http://schemas.openxmlformats.org/officeDocument/2006/relationships/slideLayout" Target="../slideLayouts/slideLayout6.xml" /><Relationship Id="rId2" Type="http://schemas.openxmlformats.org/officeDocument/2006/relationships/video" Target="../media/media4.mp4" /><Relationship Id="rId1" Type="http://schemas.microsoft.com/office/2007/relationships/media" Target="../media/media4.mp4" /><Relationship Id="rId6" Type="http://schemas.openxmlformats.org/officeDocument/2006/relationships/video" Target="../media/media6.mp4" /><Relationship Id="rId5" Type="http://schemas.microsoft.com/office/2007/relationships/media" Target="../media/media6.mp4" /><Relationship Id="rId10" Type="http://schemas.openxmlformats.org/officeDocument/2006/relationships/image" Target="../media/image26.png" /><Relationship Id="rId4" Type="http://schemas.openxmlformats.org/officeDocument/2006/relationships/video" Target="../media/media5.mp4" /><Relationship Id="rId9" Type="http://schemas.openxmlformats.org/officeDocument/2006/relationships/image" Target="../media/image25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 /><Relationship Id="rId2" Type="http://schemas.openxmlformats.org/officeDocument/2006/relationships/video" Target="../media/media7.mp4" /><Relationship Id="rId1" Type="http://schemas.microsoft.com/office/2007/relationships/media" Target="../media/media7.mp4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B29D-59BA-1B4C-56A8-418207471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549" y="1129480"/>
            <a:ext cx="4376994" cy="2202426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ngsanaUPC" panose="020B0502040204020203" pitchFamily="18" charset="-34"/>
              </a:rPr>
              <a:t>Function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22F-97E0-F9C4-C2C4-AD3693B32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49" y="4452307"/>
            <a:ext cx="4376994" cy="12142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Team : 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S Nitro 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C5777-3A50-AD05-1290-0D3A403CA60E}"/>
              </a:ext>
            </a:extLst>
          </p:cNvPr>
          <p:cNvSpPr txBox="1"/>
          <p:nvPr/>
        </p:nvSpPr>
        <p:spPr>
          <a:xfrm>
            <a:off x="1833716" y="6154994"/>
            <a:ext cx="836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EN-2091 Laboratory Practice and Projects – Analog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72709-8615-61A4-22C7-8B80C935E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9184" r="35887" b="16621"/>
          <a:stretch/>
        </p:blipFill>
        <p:spPr>
          <a:xfrm>
            <a:off x="5850193" y="1296629"/>
            <a:ext cx="5388077" cy="4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1F221-A6CE-9F30-FA78-57FEDC18B525}"/>
              </a:ext>
            </a:extLst>
          </p:cNvPr>
          <p:cNvSpPr txBox="1"/>
          <p:nvPr/>
        </p:nvSpPr>
        <p:spPr>
          <a:xfrm>
            <a:off x="462116" y="373627"/>
            <a:ext cx="563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Frequency Ranges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A7494-8600-0108-5C69-383932EE9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02690"/>
              </p:ext>
            </p:extLst>
          </p:nvPr>
        </p:nvGraphicFramePr>
        <p:xfrm>
          <a:off x="1030747" y="1687948"/>
          <a:ext cx="8654027" cy="1741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075">
                  <a:extLst>
                    <a:ext uri="{9D8B030D-6E8A-4147-A177-3AD203B41FA5}">
                      <a16:colId xmlns:a16="http://schemas.microsoft.com/office/drawing/2014/main" val="1784291327"/>
                    </a:ext>
                  </a:extLst>
                </a:gridCol>
                <a:gridCol w="2941976">
                  <a:extLst>
                    <a:ext uri="{9D8B030D-6E8A-4147-A177-3AD203B41FA5}">
                      <a16:colId xmlns:a16="http://schemas.microsoft.com/office/drawing/2014/main" val="2556616064"/>
                    </a:ext>
                  </a:extLst>
                </a:gridCol>
                <a:gridCol w="2941976">
                  <a:extLst>
                    <a:ext uri="{9D8B030D-6E8A-4147-A177-3AD203B41FA5}">
                      <a16:colId xmlns:a16="http://schemas.microsoft.com/office/drawing/2014/main" val="178258686"/>
                    </a:ext>
                  </a:extLst>
                </a:gridCol>
              </a:tblGrid>
              <a:tr h="435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Capacitor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250Kohm Potentiometer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10Kohm Potentiometer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59874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12KHz – 542Hz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41KHz – 12.5KHz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39480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1.8KHz -73Hz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118474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140Hz – 11Hz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476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65C321-CBEF-A7F8-4554-0A482150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01907"/>
              </p:ext>
            </p:extLst>
          </p:nvPr>
        </p:nvGraphicFramePr>
        <p:xfrm>
          <a:off x="1030748" y="4259333"/>
          <a:ext cx="86540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761">
                  <a:extLst>
                    <a:ext uri="{9D8B030D-6E8A-4147-A177-3AD203B41FA5}">
                      <a16:colId xmlns:a16="http://schemas.microsoft.com/office/drawing/2014/main" val="1128111974"/>
                    </a:ext>
                  </a:extLst>
                </a:gridCol>
                <a:gridCol w="5376265">
                  <a:extLst>
                    <a:ext uri="{9D8B030D-6E8A-4147-A177-3AD203B41FA5}">
                      <a16:colId xmlns:a16="http://schemas.microsoft.com/office/drawing/2014/main" val="281579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Capacitor Value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Frequency Range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Hz – 130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9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Hz – 550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08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 Hz – 4.5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96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kHz – 15 kHz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69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kHz – 20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166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926C21-7716-83E4-CCA3-09296C9F0603}"/>
              </a:ext>
            </a:extLst>
          </p:cNvPr>
          <p:cNvSpPr txBox="1"/>
          <p:nvPr/>
        </p:nvSpPr>
        <p:spPr>
          <a:xfrm>
            <a:off x="1599381" y="3585318"/>
            <a:ext cx="2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 </a:t>
            </a:r>
            <a:r>
              <a:rPr lang="en-US" sz="2800" dirty="0"/>
              <a:t>Sine 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55F50-AD2F-F354-54D0-7807F6B369C4}"/>
              </a:ext>
            </a:extLst>
          </p:cNvPr>
          <p:cNvSpPr txBox="1"/>
          <p:nvPr/>
        </p:nvSpPr>
        <p:spPr>
          <a:xfrm>
            <a:off x="1599381" y="1070718"/>
            <a:ext cx="699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 </a:t>
            </a:r>
            <a:r>
              <a:rPr lang="en-US" sz="2800" dirty="0"/>
              <a:t>Square, Triangular, PWM &amp; Saw-tooth</a:t>
            </a:r>
          </a:p>
        </p:txBody>
      </p:sp>
    </p:spTree>
    <p:extLst>
      <p:ext uri="{BB962C8B-B14F-4D97-AF65-F5344CB8AC3E}">
        <p14:creationId xmlns:p14="http://schemas.microsoft.com/office/powerpoint/2010/main" val="310211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F8479-D026-C49E-AF41-B71518B81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13620" r="5484" b="17276"/>
          <a:stretch/>
        </p:blipFill>
        <p:spPr>
          <a:xfrm>
            <a:off x="565355" y="1125159"/>
            <a:ext cx="11061290" cy="5732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8CEDE-E8E2-7CED-C8C1-640FE9DC862D}"/>
              </a:ext>
            </a:extLst>
          </p:cNvPr>
          <p:cNvSpPr txBox="1"/>
          <p:nvPr/>
        </p:nvSpPr>
        <p:spPr>
          <a:xfrm>
            <a:off x="362613" y="157314"/>
            <a:ext cx="675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Multisim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375602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9B59C-D6B9-A1B6-962E-5AAC4B85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5" y="1111180"/>
            <a:ext cx="7947427" cy="5615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37B502-0E14-BB44-415B-A994F78856AF}"/>
              </a:ext>
            </a:extLst>
          </p:cNvPr>
          <p:cNvSpPr txBox="1"/>
          <p:nvPr/>
        </p:nvSpPr>
        <p:spPr>
          <a:xfrm>
            <a:off x="403122" y="314631"/>
            <a:ext cx="540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PCB Schematic Design</a:t>
            </a:r>
          </a:p>
        </p:txBody>
      </p:sp>
    </p:spTree>
    <p:extLst>
      <p:ext uri="{BB962C8B-B14F-4D97-AF65-F5344CB8AC3E}">
        <p14:creationId xmlns:p14="http://schemas.microsoft.com/office/powerpoint/2010/main" val="120382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511DA5-F523-6B97-CB12-F04A62DAF767}"/>
              </a:ext>
            </a:extLst>
          </p:cNvPr>
          <p:cNvSpPr txBox="1"/>
          <p:nvPr/>
        </p:nvSpPr>
        <p:spPr>
          <a:xfrm>
            <a:off x="944538" y="550530"/>
            <a:ext cx="380508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PCB Design 																																																																														</a:t>
            </a:r>
          </a:p>
        </p:txBody>
      </p:sp>
      <p:pic>
        <p:nvPicPr>
          <p:cNvPr id="10" name="Picture 9" descr="A computer screen shot of a blue circuit board&#10;&#10;Description automatically generated">
            <a:extLst>
              <a:ext uri="{FF2B5EF4-FFF2-40B4-BE49-F238E27FC236}">
                <a16:creationId xmlns:a16="http://schemas.microsoft.com/office/drawing/2014/main" id="{28C6F417-22DD-03F5-FB82-78EB5C6F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21505" r="3065" b="23585"/>
          <a:stretch/>
        </p:blipFill>
        <p:spPr>
          <a:xfrm>
            <a:off x="776748" y="1384767"/>
            <a:ext cx="5584722" cy="2001683"/>
          </a:xfrm>
          <a:prstGeom prst="rect">
            <a:avLst/>
          </a:prstGeom>
        </p:spPr>
      </p:pic>
      <p:pic>
        <p:nvPicPr>
          <p:cNvPr id="18" name="Picture 17" descr="A computer screen shot of a red circuit board&#10;&#10;Description automatically generated">
            <a:extLst>
              <a:ext uri="{FF2B5EF4-FFF2-40B4-BE49-F238E27FC236}">
                <a16:creationId xmlns:a16="http://schemas.microsoft.com/office/drawing/2014/main" id="{2FA74B07-A209-8D7B-00F3-98636C27F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t="21792" r="3387" b="24158"/>
          <a:stretch/>
        </p:blipFill>
        <p:spPr>
          <a:xfrm>
            <a:off x="776748" y="3741290"/>
            <a:ext cx="5584723" cy="2113897"/>
          </a:xfrm>
          <a:prstGeom prst="rect">
            <a:avLst/>
          </a:prstGeom>
        </p:spPr>
      </p:pic>
      <p:pic>
        <p:nvPicPr>
          <p:cNvPr id="20" name="Picture 1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CCFFA1-8B05-13D1-B3BC-198A5755A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24145" r="1774" b="23107"/>
          <a:stretch/>
        </p:blipFill>
        <p:spPr>
          <a:xfrm>
            <a:off x="6470290" y="2272013"/>
            <a:ext cx="5603723" cy="23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224F-F9B4-0592-3B47-DF7053B3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59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PCB </a:t>
            </a:r>
          </a:p>
        </p:txBody>
      </p:sp>
      <p:pic>
        <p:nvPicPr>
          <p:cNvPr id="4" name="Picture 3" descr="A green circuit board on a wood surface&#10;&#10;Description automatically generated">
            <a:extLst>
              <a:ext uri="{FF2B5EF4-FFF2-40B4-BE49-F238E27FC236}">
                <a16:creationId xmlns:a16="http://schemas.microsoft.com/office/drawing/2014/main" id="{7B1D9878-9496-9065-8B38-2EDCFCCF4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t="1663" r="23794" b="11806"/>
          <a:stretch/>
        </p:blipFill>
        <p:spPr>
          <a:xfrm rot="16200000">
            <a:off x="3955482" y="-1586997"/>
            <a:ext cx="3932903" cy="9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3FE82-3ABA-3304-A48A-19D32DDA1729}"/>
              </a:ext>
            </a:extLst>
          </p:cNvPr>
          <p:cNvSpPr txBox="1"/>
          <p:nvPr/>
        </p:nvSpPr>
        <p:spPr>
          <a:xfrm>
            <a:off x="471219" y="202739"/>
            <a:ext cx="37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Enclosure</a:t>
            </a:r>
          </a:p>
        </p:txBody>
      </p:sp>
      <p:pic>
        <p:nvPicPr>
          <p:cNvPr id="5" name="Picture 4" descr="A metal object with holes&#10;&#10;Description automatically generated">
            <a:extLst>
              <a:ext uri="{FF2B5EF4-FFF2-40B4-BE49-F238E27FC236}">
                <a16:creationId xmlns:a16="http://schemas.microsoft.com/office/drawing/2014/main" id="{6E35C560-6547-C251-401D-3D339172D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19" y="849070"/>
            <a:ext cx="4817806" cy="2837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DCFA9-D4B8-1705-8419-3F33E1628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1"/>
          <a:stretch/>
        </p:blipFill>
        <p:spPr>
          <a:xfrm>
            <a:off x="1763330" y="3913239"/>
            <a:ext cx="4888295" cy="2722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brown box with many holes&#10;&#10;Description automatically generated">
            <a:extLst>
              <a:ext uri="{FF2B5EF4-FFF2-40B4-BE49-F238E27FC236}">
                <a16:creationId xmlns:a16="http://schemas.microsoft.com/office/drawing/2014/main" id="{E825A9E9-835A-C125-9C17-4344F2D00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65" y="849070"/>
            <a:ext cx="4371470" cy="2746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omputer box with vent&#10;&#10;Description automatically generated with medium confidence">
            <a:extLst>
              <a:ext uri="{FF2B5EF4-FFF2-40B4-BE49-F238E27FC236}">
                <a16:creationId xmlns:a16="http://schemas.microsoft.com/office/drawing/2014/main" id="{A14B2EF0-E438-06D8-F46C-090A7BD34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3628" r="3633"/>
          <a:stretch/>
        </p:blipFill>
        <p:spPr>
          <a:xfrm>
            <a:off x="6984789" y="3889198"/>
            <a:ext cx="4433223" cy="2746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49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A376B-F468-667C-CCAA-20F5B688A9D7}"/>
              </a:ext>
            </a:extLst>
          </p:cNvPr>
          <p:cNvSpPr txBox="1"/>
          <p:nvPr/>
        </p:nvSpPr>
        <p:spPr>
          <a:xfrm>
            <a:off x="686975" y="506903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 &amp; Debugging</a:t>
            </a:r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0D4ED34-D85F-0F52-ACE3-4529A3B11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17610" b="10048"/>
          <a:stretch/>
        </p:blipFill>
        <p:spPr>
          <a:xfrm rot="16200000">
            <a:off x="3584439" y="400402"/>
            <a:ext cx="4807757" cy="72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1">
            <a:hlinkClick r:id="" action="ppaction://media"/>
            <a:extLst>
              <a:ext uri="{FF2B5EF4-FFF2-40B4-BE49-F238E27FC236}">
                <a16:creationId xmlns:a16="http://schemas.microsoft.com/office/drawing/2014/main" id="{94F013AB-BC44-7C5A-0612-5CA53247FA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324" y="233173"/>
            <a:ext cx="4139380" cy="6391653"/>
          </a:xfrm>
          <a:prstGeom prst="rect">
            <a:avLst/>
          </a:prstGeom>
        </p:spPr>
      </p:pic>
      <p:pic>
        <p:nvPicPr>
          <p:cNvPr id="3" name="WhatsApp Video 2023-10-17 at 03.09.21_79748af2">
            <a:hlinkClick r:id="" action="ppaction://media"/>
            <a:extLst>
              <a:ext uri="{FF2B5EF4-FFF2-40B4-BE49-F238E27FC236}">
                <a16:creationId xmlns:a16="http://schemas.microsoft.com/office/drawing/2014/main" id="{09836463-AD7B-AB0C-E210-A7A7464EBA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6704206" y="-7375"/>
            <a:ext cx="3788207" cy="68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10-17 at 02.18.55_8e9380ae">
            <a:hlinkClick r:id="" action="ppaction://media"/>
            <a:extLst>
              <a:ext uri="{FF2B5EF4-FFF2-40B4-BE49-F238E27FC236}">
                <a16:creationId xmlns:a16="http://schemas.microsoft.com/office/drawing/2014/main" id="{C4E14926-EE70-784D-5924-A57E88DA4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35" y="812083"/>
            <a:ext cx="9245529" cy="52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12-06 at 09.11.09">
            <a:hlinkClick r:id="" action="ppaction://media"/>
            <a:extLst>
              <a:ext uri="{FF2B5EF4-FFF2-40B4-BE49-F238E27FC236}">
                <a16:creationId xmlns:a16="http://schemas.microsoft.com/office/drawing/2014/main" id="{94D60EF3-DC51-13D8-880F-E1B212C37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2287299" y="2986411"/>
            <a:ext cx="2616944" cy="4391948"/>
          </a:xfrm>
          <a:prstGeom prst="rect">
            <a:avLst/>
          </a:prstGeom>
        </p:spPr>
      </p:pic>
      <p:pic>
        <p:nvPicPr>
          <p:cNvPr id="4" name="WhatsApp Video 2023-12-06 at 09.11.17">
            <a:hlinkClick r:id="" action="ppaction://media"/>
            <a:extLst>
              <a:ext uri="{FF2B5EF4-FFF2-40B4-BE49-F238E27FC236}">
                <a16:creationId xmlns:a16="http://schemas.microsoft.com/office/drawing/2014/main" id="{25C3E7E9-0CA2-DAA3-6148-9F77AA1B9F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8049946" y="2720089"/>
            <a:ext cx="2726027" cy="4815508"/>
          </a:xfrm>
          <a:prstGeom prst="rect">
            <a:avLst/>
          </a:prstGeom>
        </p:spPr>
      </p:pic>
      <p:pic>
        <p:nvPicPr>
          <p:cNvPr id="5" name="WhatsApp Video 2023-12-06 at 09.11.28">
            <a:hlinkClick r:id="" action="ppaction://media"/>
            <a:extLst>
              <a:ext uri="{FF2B5EF4-FFF2-40B4-BE49-F238E27FC236}">
                <a16:creationId xmlns:a16="http://schemas.microsoft.com/office/drawing/2014/main" id="{E1D0783A-8767-4964-3999-C17C834D77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5771" y="476070"/>
            <a:ext cx="4990536" cy="28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DBE47F-991D-6DF7-C49A-E98ACCB01661}"/>
              </a:ext>
            </a:extLst>
          </p:cNvPr>
          <p:cNvSpPr txBox="1"/>
          <p:nvPr/>
        </p:nvSpPr>
        <p:spPr>
          <a:xfrm>
            <a:off x="914401" y="648928"/>
            <a:ext cx="4011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01C62-85AD-83D8-6DDE-AFD4F2D80985}"/>
              </a:ext>
            </a:extLst>
          </p:cNvPr>
          <p:cNvSpPr txBox="1"/>
          <p:nvPr/>
        </p:nvSpPr>
        <p:spPr>
          <a:xfrm>
            <a:off x="914401" y="1600043"/>
            <a:ext cx="644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our implementation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338A1-446E-88BB-66C1-51142665A32F}"/>
              </a:ext>
            </a:extLst>
          </p:cNvPr>
          <p:cNvSpPr txBox="1"/>
          <p:nvPr/>
        </p:nvSpPr>
        <p:spPr>
          <a:xfrm>
            <a:off x="707923" y="5576903"/>
            <a:ext cx="1103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­"/>
            </a:pPr>
            <a:r>
              <a:rPr lang="en-US" sz="2000" dirty="0">
                <a:solidFill>
                  <a:srgbClr val="FFC000"/>
                </a:solidFill>
              </a:rPr>
              <a:t>This implementation is done by using op-amps, resistors, transistors, capacitors and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potentiometers.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2B187-31E6-52C7-F6F9-BE3004813614}"/>
              </a:ext>
            </a:extLst>
          </p:cNvPr>
          <p:cNvSpPr txBox="1"/>
          <p:nvPr/>
        </p:nvSpPr>
        <p:spPr>
          <a:xfrm>
            <a:off x="273582" y="2460933"/>
            <a:ext cx="6443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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492EE-DEAA-2CB7-F270-1408E4B00B3B}"/>
              </a:ext>
            </a:extLst>
          </p:cNvPr>
          <p:cNvSpPr txBox="1"/>
          <p:nvPr/>
        </p:nvSpPr>
        <p:spPr>
          <a:xfrm>
            <a:off x="422788" y="3211232"/>
            <a:ext cx="58993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Sine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Triangular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Saw-tooth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Square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PWM Wave ( duty cycle vary from 1% up to 99%)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86E74-1EE4-ABF3-33EB-397B53A23482}"/>
              </a:ext>
            </a:extLst>
          </p:cNvPr>
          <p:cNvSpPr txBox="1"/>
          <p:nvPr/>
        </p:nvSpPr>
        <p:spPr>
          <a:xfrm>
            <a:off x="6459794" y="2476777"/>
            <a:ext cx="3510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 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Capabilities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292A2-0311-980A-1DC3-F67D427BC2C7}"/>
              </a:ext>
            </a:extLst>
          </p:cNvPr>
          <p:cNvSpPr txBox="1"/>
          <p:nvPr/>
        </p:nvSpPr>
        <p:spPr>
          <a:xfrm>
            <a:off x="6617109" y="3211232"/>
            <a:ext cx="5574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Adjustable amplitude (From 0 V to 10 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Adjustable frequency (from 20 Hz to 20 kHz)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DC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24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person working on a project&#10;&#10;Description automatically generated">
            <a:extLst>
              <a:ext uri="{FF2B5EF4-FFF2-40B4-BE49-F238E27FC236}">
                <a16:creationId xmlns:a16="http://schemas.microsoft.com/office/drawing/2014/main" id="{740CCBE0-414A-36ED-A646-E7EF81E15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8" t="29821" r="35485" b="16129"/>
          <a:stretch/>
        </p:blipFill>
        <p:spPr>
          <a:xfrm>
            <a:off x="1484671" y="894735"/>
            <a:ext cx="4245036" cy="5353666"/>
          </a:xfrm>
          <a:prstGeom prst="rect">
            <a:avLst/>
          </a:prstGeom>
        </p:spPr>
      </p:pic>
      <p:pic>
        <p:nvPicPr>
          <p:cNvPr id="8" name="WhatsApp Video 2023-12-06 at 10.27.21 (1)">
            <a:hlinkClick r:id="" action="ppaction://media"/>
            <a:extLst>
              <a:ext uri="{FF2B5EF4-FFF2-40B4-BE49-F238E27FC236}">
                <a16:creationId xmlns:a16="http://schemas.microsoft.com/office/drawing/2014/main" id="{27F2D211-DD18-5557-26D1-AB7B24E64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4444" y="1417517"/>
            <a:ext cx="5757453" cy="33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421BC8-FDD7-B6D1-86B5-C5D6375CE151}"/>
              </a:ext>
            </a:extLst>
          </p:cNvPr>
          <p:cNvSpPr txBox="1"/>
          <p:nvPr/>
        </p:nvSpPr>
        <p:spPr>
          <a:xfrm>
            <a:off x="766915" y="363794"/>
            <a:ext cx="446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Bill of Quantities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36FF0E-171F-A0E4-D26A-80D36C935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88804"/>
              </p:ext>
            </p:extLst>
          </p:nvPr>
        </p:nvGraphicFramePr>
        <p:xfrm>
          <a:off x="766915" y="1074420"/>
          <a:ext cx="8223046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345">
                  <a:extLst>
                    <a:ext uri="{9D8B030D-6E8A-4147-A177-3AD203B41FA5}">
                      <a16:colId xmlns:a16="http://schemas.microsoft.com/office/drawing/2014/main" val="3368212983"/>
                    </a:ext>
                  </a:extLst>
                </a:gridCol>
                <a:gridCol w="1666151">
                  <a:extLst>
                    <a:ext uri="{9D8B030D-6E8A-4147-A177-3AD203B41FA5}">
                      <a16:colId xmlns:a16="http://schemas.microsoft.com/office/drawing/2014/main" val="2926885422"/>
                    </a:ext>
                  </a:extLst>
                </a:gridCol>
                <a:gridCol w="3426550">
                  <a:extLst>
                    <a:ext uri="{9D8B030D-6E8A-4147-A177-3AD203B41FA5}">
                      <a16:colId xmlns:a16="http://schemas.microsoft.com/office/drawing/2014/main" val="1973979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Rs/=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8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AD711LN 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7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Ad712JNZ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TL072CP 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93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7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3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TIP31c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79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TIP32c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8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2N3904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78188"/>
                  </a:ext>
                </a:extLst>
              </a:tr>
              <a:tr h="272353">
                <a:tc>
                  <a:txBody>
                    <a:bodyPr/>
                    <a:lstStyle/>
                    <a:p>
                      <a:r>
                        <a:rPr lang="en-US" dirty="0"/>
                        <a:t>Capacitors, resistors, diodes and JST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9759"/>
                  </a:ext>
                </a:extLst>
              </a:tr>
              <a:tr h="272353">
                <a:tc>
                  <a:txBody>
                    <a:bodyPr/>
                    <a:lstStyle/>
                    <a:p>
                      <a:r>
                        <a:rPr lang="en-US" dirty="0"/>
                        <a:t>3D 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09370"/>
                  </a:ext>
                </a:extLst>
              </a:tr>
              <a:tr h="272353">
                <a:tc>
                  <a:txBody>
                    <a:bodyPr/>
                    <a:lstStyle/>
                    <a:p>
                      <a:r>
                        <a:rPr lang="en-US" dirty="0"/>
                        <a:t>PCB Design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6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22 610/=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32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38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F8659D-5796-403B-B147-40B630AC6E03}"/>
              </a:ext>
            </a:extLst>
          </p:cNvPr>
          <p:cNvSpPr txBox="1"/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Team Members &amp; Task Allocation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77D257E-62A6-7CF0-0895-D38D1BA6A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278891"/>
              </p:ext>
            </p:extLst>
          </p:nvPr>
        </p:nvGraphicFramePr>
        <p:xfrm>
          <a:off x="757251" y="1270000"/>
          <a:ext cx="10642807" cy="543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419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E2A35D-3026-FFF5-8C1C-3EF5291BD979}"/>
              </a:ext>
            </a:extLst>
          </p:cNvPr>
          <p:cNvSpPr txBox="1"/>
          <p:nvPr/>
        </p:nvSpPr>
        <p:spPr>
          <a:xfrm>
            <a:off x="3667432" y="2585885"/>
            <a:ext cx="7047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guet Script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26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7D347-3848-4E07-D4F4-48FAB6246673}"/>
              </a:ext>
            </a:extLst>
          </p:cNvPr>
          <p:cNvSpPr txBox="1"/>
          <p:nvPr/>
        </p:nvSpPr>
        <p:spPr>
          <a:xfrm>
            <a:off x="726000" y="481309"/>
            <a:ext cx="5024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Block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D92AF1-71F2-C2E2-B5A8-B01A2697463C}"/>
              </a:ext>
            </a:extLst>
          </p:cNvPr>
          <p:cNvSpPr/>
          <p:nvPr/>
        </p:nvSpPr>
        <p:spPr>
          <a:xfrm>
            <a:off x="3211591" y="1660255"/>
            <a:ext cx="1573162" cy="9135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Sine Wave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91396-895E-1A76-A16D-749A42AC3F3F}"/>
              </a:ext>
            </a:extLst>
          </p:cNvPr>
          <p:cNvSpPr/>
          <p:nvPr/>
        </p:nvSpPr>
        <p:spPr>
          <a:xfrm>
            <a:off x="5754944" y="4508258"/>
            <a:ext cx="1347019" cy="855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Triangular Wave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11E75-4114-E3F1-CE4B-971670CC2AFC}"/>
              </a:ext>
            </a:extLst>
          </p:cNvPr>
          <p:cNvSpPr/>
          <p:nvPr/>
        </p:nvSpPr>
        <p:spPr>
          <a:xfrm>
            <a:off x="5602709" y="5914313"/>
            <a:ext cx="1465006" cy="855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Saw – tooth Wave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F5F7E-1FA5-F5D8-3CB1-25380371083F}"/>
              </a:ext>
            </a:extLst>
          </p:cNvPr>
          <p:cNvSpPr/>
          <p:nvPr/>
        </p:nvSpPr>
        <p:spPr>
          <a:xfrm>
            <a:off x="3221334" y="4266397"/>
            <a:ext cx="1573162" cy="9125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Square Wave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EC0337-DEB4-595F-B5A3-F1F11177ADF5}"/>
              </a:ext>
            </a:extLst>
          </p:cNvPr>
          <p:cNvSpPr/>
          <p:nvPr/>
        </p:nvSpPr>
        <p:spPr>
          <a:xfrm>
            <a:off x="635451" y="1638851"/>
            <a:ext cx="1406013" cy="9566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Frequency Changer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C191E-645B-1160-AA3E-1BC79401A23B}"/>
              </a:ext>
            </a:extLst>
          </p:cNvPr>
          <p:cNvSpPr/>
          <p:nvPr/>
        </p:nvSpPr>
        <p:spPr>
          <a:xfrm>
            <a:off x="645285" y="4241944"/>
            <a:ext cx="1406013" cy="9340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Frequency Changer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B1CE1-106C-9326-DE54-93A58D7BC23B}"/>
              </a:ext>
            </a:extLst>
          </p:cNvPr>
          <p:cNvSpPr/>
          <p:nvPr/>
        </p:nvSpPr>
        <p:spPr>
          <a:xfrm>
            <a:off x="5750284" y="3220619"/>
            <a:ext cx="1347018" cy="855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PWM Wave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50C05-2E89-D7C9-271C-566EF58EABD8}"/>
              </a:ext>
            </a:extLst>
          </p:cNvPr>
          <p:cNvSpPr/>
          <p:nvPr/>
        </p:nvSpPr>
        <p:spPr>
          <a:xfrm>
            <a:off x="8111612" y="404841"/>
            <a:ext cx="1386348" cy="11282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DC Shift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20755-6FB7-37A4-B4A2-9925A606524A}"/>
              </a:ext>
            </a:extLst>
          </p:cNvPr>
          <p:cNvSpPr/>
          <p:nvPr/>
        </p:nvSpPr>
        <p:spPr>
          <a:xfrm>
            <a:off x="9720456" y="3899229"/>
            <a:ext cx="1189703" cy="9566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Amplifier Circuit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358CB-4A02-4C4E-D883-EE7029C551F5}"/>
              </a:ext>
            </a:extLst>
          </p:cNvPr>
          <p:cNvSpPr/>
          <p:nvPr/>
        </p:nvSpPr>
        <p:spPr>
          <a:xfrm>
            <a:off x="10659436" y="5403968"/>
            <a:ext cx="1189703" cy="9566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Circuit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BCBDCB5-F1AA-D85A-2EF7-19044F46AFAB}"/>
              </a:ext>
            </a:extLst>
          </p:cNvPr>
          <p:cNvSpPr/>
          <p:nvPr/>
        </p:nvSpPr>
        <p:spPr>
          <a:xfrm>
            <a:off x="2069680" y="4601079"/>
            <a:ext cx="1096347" cy="215793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B24DBA6-3064-62B7-A936-D730D022FD51}"/>
              </a:ext>
            </a:extLst>
          </p:cNvPr>
          <p:cNvSpPr/>
          <p:nvPr/>
        </p:nvSpPr>
        <p:spPr>
          <a:xfrm>
            <a:off x="2073392" y="2009260"/>
            <a:ext cx="1096347" cy="215793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5CCC7B40-ACBE-C2C2-0B0B-1D9ECC1C6CD7}"/>
              </a:ext>
            </a:extLst>
          </p:cNvPr>
          <p:cNvSpPr/>
          <p:nvPr/>
        </p:nvSpPr>
        <p:spPr>
          <a:xfrm flipV="1">
            <a:off x="3924781" y="5245321"/>
            <a:ext cx="1648343" cy="1207838"/>
          </a:xfrm>
          <a:prstGeom prst="bentArrow">
            <a:avLst>
              <a:gd name="adj1" fmla="val 9782"/>
              <a:gd name="adj2" fmla="val 13493"/>
              <a:gd name="adj3" fmla="val 12821"/>
              <a:gd name="adj4" fmla="val 3307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B224630-783A-CD3A-987C-6A1937E38B83}"/>
              </a:ext>
            </a:extLst>
          </p:cNvPr>
          <p:cNvSpPr/>
          <p:nvPr/>
        </p:nvSpPr>
        <p:spPr>
          <a:xfrm rot="16200000">
            <a:off x="5172410" y="4362646"/>
            <a:ext cx="224735" cy="94478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13F2F5CC-4603-3A23-2FD8-E9A80AC04AB6}"/>
              </a:ext>
            </a:extLst>
          </p:cNvPr>
          <p:cNvSpPr/>
          <p:nvPr/>
        </p:nvSpPr>
        <p:spPr>
          <a:xfrm>
            <a:off x="3924782" y="2582425"/>
            <a:ext cx="4419601" cy="1666306"/>
          </a:xfrm>
          <a:prstGeom prst="bentArrow">
            <a:avLst>
              <a:gd name="adj1" fmla="val 5962"/>
              <a:gd name="adj2" fmla="val 8250"/>
              <a:gd name="adj3" fmla="val 10576"/>
              <a:gd name="adj4" fmla="val 43750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24270B5-7808-6409-A3B5-596562A9BB80}"/>
              </a:ext>
            </a:extLst>
          </p:cNvPr>
          <p:cNvSpPr/>
          <p:nvPr/>
        </p:nvSpPr>
        <p:spPr>
          <a:xfrm rot="16200000">
            <a:off x="6456571" y="434874"/>
            <a:ext cx="199331" cy="3523480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E1530E55-AA53-49C9-453C-05FC02F2263F}"/>
              </a:ext>
            </a:extLst>
          </p:cNvPr>
          <p:cNvSpPr/>
          <p:nvPr/>
        </p:nvSpPr>
        <p:spPr>
          <a:xfrm rot="5400000" flipH="1">
            <a:off x="7511570" y="2518973"/>
            <a:ext cx="779182" cy="1603314"/>
          </a:xfrm>
          <a:prstGeom prst="bentArrow">
            <a:avLst>
              <a:gd name="adj1" fmla="val 11207"/>
              <a:gd name="adj2" fmla="val 15410"/>
              <a:gd name="adj3" fmla="val 18103"/>
              <a:gd name="adj4" fmla="val 4375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E4C162EA-31CF-03B0-6C89-39371821AF35}"/>
              </a:ext>
            </a:extLst>
          </p:cNvPr>
          <p:cNvSpPr/>
          <p:nvPr/>
        </p:nvSpPr>
        <p:spPr>
          <a:xfrm rot="16200000" flipV="1">
            <a:off x="7055983" y="2994273"/>
            <a:ext cx="2033924" cy="1907456"/>
          </a:xfrm>
          <a:prstGeom prst="bentArrow">
            <a:avLst>
              <a:gd name="adj1" fmla="val 4942"/>
              <a:gd name="adj2" fmla="val 6220"/>
              <a:gd name="adj3" fmla="val 6078"/>
              <a:gd name="adj4" fmla="val 4375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E7DACE8C-401E-0B8C-FE8A-60A69468999B}"/>
              </a:ext>
            </a:extLst>
          </p:cNvPr>
          <p:cNvSpPr/>
          <p:nvPr/>
        </p:nvSpPr>
        <p:spPr>
          <a:xfrm rot="5400000" flipH="1">
            <a:off x="6563377" y="3486798"/>
            <a:ext cx="3289850" cy="2222002"/>
          </a:xfrm>
          <a:prstGeom prst="bentArrow">
            <a:avLst>
              <a:gd name="adj1" fmla="val 3493"/>
              <a:gd name="adj2" fmla="val 4941"/>
              <a:gd name="adj3" fmla="val 5310"/>
              <a:gd name="adj4" fmla="val 4375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0990D429-9DE0-ECC7-C9EC-25E5B2101BF0}"/>
              </a:ext>
            </a:extLst>
          </p:cNvPr>
          <p:cNvSpPr/>
          <p:nvPr/>
        </p:nvSpPr>
        <p:spPr>
          <a:xfrm rot="5400000">
            <a:off x="9176986" y="2633089"/>
            <a:ext cx="1434887" cy="1097396"/>
          </a:xfrm>
          <a:prstGeom prst="bentArrow">
            <a:avLst>
              <a:gd name="adj1" fmla="val 8463"/>
              <a:gd name="adj2" fmla="val 12190"/>
              <a:gd name="adj3" fmla="val 14256"/>
              <a:gd name="adj4" fmla="val 43750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92DC2544-CBDC-F706-D449-DF4FEA7A772D}"/>
              </a:ext>
            </a:extLst>
          </p:cNvPr>
          <p:cNvSpPr/>
          <p:nvPr/>
        </p:nvSpPr>
        <p:spPr>
          <a:xfrm rot="5400000">
            <a:off x="10631016" y="4665119"/>
            <a:ext cx="1035247" cy="442451"/>
          </a:xfrm>
          <a:prstGeom prst="bentArrow">
            <a:avLst>
              <a:gd name="adj1" fmla="val 20089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190FC59-FAC6-2A61-B12B-F0182A959036}"/>
              </a:ext>
            </a:extLst>
          </p:cNvPr>
          <p:cNvSpPr/>
          <p:nvPr/>
        </p:nvSpPr>
        <p:spPr>
          <a:xfrm rot="16200000">
            <a:off x="6198902" y="4205934"/>
            <a:ext cx="427425" cy="154802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A6A86B2-9285-F567-36F2-E0A2EEA3696C}"/>
              </a:ext>
            </a:extLst>
          </p:cNvPr>
          <p:cNvSpPr/>
          <p:nvPr/>
        </p:nvSpPr>
        <p:spPr>
          <a:xfrm rot="5400000">
            <a:off x="6150271" y="5553838"/>
            <a:ext cx="509188" cy="170302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8C8C5772-41A5-6FE3-5B9C-B14EE80C1531}"/>
              </a:ext>
            </a:extLst>
          </p:cNvPr>
          <p:cNvSpPr/>
          <p:nvPr/>
        </p:nvSpPr>
        <p:spPr>
          <a:xfrm>
            <a:off x="8470480" y="2134918"/>
            <a:ext cx="799001" cy="77918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042EF97-7FAE-99B6-5457-7C4751FC8F67}"/>
              </a:ext>
            </a:extLst>
          </p:cNvPr>
          <p:cNvSpPr/>
          <p:nvPr/>
        </p:nvSpPr>
        <p:spPr>
          <a:xfrm rot="5400000">
            <a:off x="8639952" y="1711124"/>
            <a:ext cx="509188" cy="170302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9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7D868C-15C0-FA1E-7531-CDCFD9786C9D}"/>
              </a:ext>
            </a:extLst>
          </p:cNvPr>
          <p:cNvSpPr txBox="1"/>
          <p:nvPr/>
        </p:nvSpPr>
        <p:spPr>
          <a:xfrm>
            <a:off x="740794" y="967521"/>
            <a:ext cx="517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Square Wave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2FC8A-7DF1-2738-AD9C-B086497E4884}"/>
              </a:ext>
            </a:extLst>
          </p:cNvPr>
          <p:cNvSpPr txBox="1"/>
          <p:nvPr/>
        </p:nvSpPr>
        <p:spPr>
          <a:xfrm>
            <a:off x="829285" y="1432119"/>
            <a:ext cx="64991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Square wave is generating using a Relaxation oscillator circuit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frequency of the square wave can be changed by varying the values of the potentiometers.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10C59-824D-05C4-7733-496C7AFC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7" t="22652" r="52904" b="34766"/>
          <a:stretch/>
        </p:blipFill>
        <p:spPr>
          <a:xfrm>
            <a:off x="7139461" y="806245"/>
            <a:ext cx="4669081" cy="390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AEE2B-9973-92ED-BA21-3298CD9D2ADB}"/>
              </a:ext>
            </a:extLst>
          </p:cNvPr>
          <p:cNvSpPr txBox="1"/>
          <p:nvPr/>
        </p:nvSpPr>
        <p:spPr>
          <a:xfrm>
            <a:off x="1096296" y="3789542"/>
            <a:ext cx="330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DC484-963E-E35B-3BEC-6B8CB3AAE64C}"/>
              </a:ext>
            </a:extLst>
          </p:cNvPr>
          <p:cNvSpPr txBox="1"/>
          <p:nvPr/>
        </p:nvSpPr>
        <p:spPr>
          <a:xfrm>
            <a:off x="829285" y="4484629"/>
            <a:ext cx="7056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Op-Amp   -   AD711JN</a:t>
            </a:r>
          </a:p>
          <a:p>
            <a:r>
              <a:rPr lang="en-US" sz="2000" dirty="0"/>
              <a:t>           Slew rate – 16V/us  ,  Unity gain bandwidth – 3MHz </a:t>
            </a:r>
          </a:p>
          <a:p>
            <a:r>
              <a:rPr lang="en-US" sz="2000" dirty="0"/>
              <a:t>           power supply (3V -18V)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Potentiometers – 10 kilo ohm, 250 kilo ohm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Resistors –   100 ohm, 1 kilo ohm, 10 kilo oh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Capacitors - 1uF , 0.1uF , 0.01uF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7561A-042E-B2F1-18C4-6391E9241EFF}"/>
              </a:ext>
            </a:extLst>
          </p:cNvPr>
          <p:cNvSpPr txBox="1"/>
          <p:nvPr/>
        </p:nvSpPr>
        <p:spPr>
          <a:xfrm>
            <a:off x="570271" y="342385"/>
            <a:ext cx="590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Waveform Generation</a:t>
            </a:r>
          </a:p>
        </p:txBody>
      </p:sp>
    </p:spTree>
    <p:extLst>
      <p:ext uri="{BB962C8B-B14F-4D97-AF65-F5344CB8AC3E}">
        <p14:creationId xmlns:p14="http://schemas.microsoft.com/office/powerpoint/2010/main" val="211186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002E6-1928-AC13-8DD1-2AFBD94724DA}"/>
              </a:ext>
            </a:extLst>
          </p:cNvPr>
          <p:cNvSpPr txBox="1"/>
          <p:nvPr/>
        </p:nvSpPr>
        <p:spPr>
          <a:xfrm>
            <a:off x="747251" y="823451"/>
            <a:ext cx="395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</a:t>
            </a:r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Triangular Wave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F438E-4A30-95E2-54D7-EE180B2AAE66}"/>
              </a:ext>
            </a:extLst>
          </p:cNvPr>
          <p:cNvSpPr txBox="1"/>
          <p:nvPr/>
        </p:nvSpPr>
        <p:spPr>
          <a:xfrm>
            <a:off x="953728" y="3866675"/>
            <a:ext cx="283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38F5F-520D-F8BB-C3A5-9B0E43CF1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19068" r="40887" b="16990"/>
          <a:stretch/>
        </p:blipFill>
        <p:spPr>
          <a:xfrm>
            <a:off x="6961238" y="3229033"/>
            <a:ext cx="4719485" cy="3496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FA59F-13EF-FA25-58FF-ED30F094CA30}"/>
              </a:ext>
            </a:extLst>
          </p:cNvPr>
          <p:cNvSpPr txBox="1"/>
          <p:nvPr/>
        </p:nvSpPr>
        <p:spPr>
          <a:xfrm>
            <a:off x="619432" y="1607433"/>
            <a:ext cx="57027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triangular is generated using a cascade combination of a Schmitt trigger circuit and an integrator.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changing the value of the resistor R1, we can change the frequency of this oscillation.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3A3F2-6FD3-A94F-895F-08066F94E5ED}"/>
              </a:ext>
            </a:extLst>
          </p:cNvPr>
          <p:cNvSpPr txBox="1"/>
          <p:nvPr/>
        </p:nvSpPr>
        <p:spPr>
          <a:xfrm>
            <a:off x="511277" y="4607747"/>
            <a:ext cx="637720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Op-Amp   -   AD711JN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      Slew rate – 16V/us  , Unity gain bandwidth – 3MHz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      power supply (3V -18V)</a:t>
            </a:r>
          </a:p>
          <a:p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567AAC2-20A8-F85A-2D26-CA9386518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9914" r="13064" b="19268"/>
          <a:stretch/>
        </p:blipFill>
        <p:spPr>
          <a:xfrm>
            <a:off x="6226786" y="440958"/>
            <a:ext cx="5866890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73D74-9FEC-5E26-0EA6-E092E3C3A8CA}"/>
              </a:ext>
            </a:extLst>
          </p:cNvPr>
          <p:cNvSpPr txBox="1"/>
          <p:nvPr/>
        </p:nvSpPr>
        <p:spPr>
          <a:xfrm>
            <a:off x="742335" y="688256"/>
            <a:ext cx="470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</a:t>
            </a:r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PWM Wave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AA1D1-6AB1-2183-F388-9F04CB1B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19641" r="17097" b="18279"/>
          <a:stretch/>
        </p:blipFill>
        <p:spPr>
          <a:xfrm>
            <a:off x="6326293" y="1011421"/>
            <a:ext cx="5696100" cy="2777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0AE7DF-3777-1B62-3444-0CB75969ADF2}"/>
              </a:ext>
            </a:extLst>
          </p:cNvPr>
          <p:cNvSpPr txBox="1"/>
          <p:nvPr/>
        </p:nvSpPr>
        <p:spPr>
          <a:xfrm>
            <a:off x="1022556" y="4094831"/>
            <a:ext cx="3057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20C16-1536-ECE9-0122-23883CE39B9F}"/>
              </a:ext>
            </a:extLst>
          </p:cNvPr>
          <p:cNvSpPr txBox="1"/>
          <p:nvPr/>
        </p:nvSpPr>
        <p:spPr>
          <a:xfrm>
            <a:off x="385917" y="1334587"/>
            <a:ext cx="61009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Generation of PWM wave can be done by comparing the triangular wave with a DC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duty cycle of the PWM signal can be varied by changing the Resistance 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Frequency of the PWM wave can be changed by changing the frequency of the triangular wave.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EFC62-7F1D-A707-4D0B-C1989D9F6FA4}"/>
              </a:ext>
            </a:extLst>
          </p:cNvPr>
          <p:cNvSpPr txBox="1"/>
          <p:nvPr/>
        </p:nvSpPr>
        <p:spPr>
          <a:xfrm>
            <a:off x="1189703" y="4778477"/>
            <a:ext cx="8141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Op-Amp   -   AD711JN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    Slew rate – 16V/us  , Unity gain bandwidth – 3MHz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    power supply (3V -18V)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7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E0CBA2-6E54-6A4F-3718-372618ECD98C}"/>
              </a:ext>
            </a:extLst>
          </p:cNvPr>
          <p:cNvSpPr txBox="1"/>
          <p:nvPr/>
        </p:nvSpPr>
        <p:spPr>
          <a:xfrm>
            <a:off x="570271" y="1109690"/>
            <a:ext cx="473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Sine Wave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0C541-6875-929E-BA7F-C402A32B08D8}"/>
              </a:ext>
            </a:extLst>
          </p:cNvPr>
          <p:cNvSpPr txBox="1"/>
          <p:nvPr/>
        </p:nvSpPr>
        <p:spPr>
          <a:xfrm>
            <a:off x="607243" y="1713019"/>
            <a:ext cx="7993625" cy="2436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Wien bridge oscillator circuit is used to generate the sine wave.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circuit generates a sine wave at the resonance frequency(f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000" dirty="0"/>
              <a:t>),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                                   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400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frequency of the sine wave can be changed by varying the values of the two resistors or the two capacitors simultaneously.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25DCD-B819-BC5F-C324-1ED0C0F15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90" y="796104"/>
            <a:ext cx="3051166" cy="2575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A3AB4-99CA-D33D-A4B8-ACE493F5E80A}"/>
              </a:ext>
            </a:extLst>
          </p:cNvPr>
          <p:cNvSpPr txBox="1"/>
          <p:nvPr/>
        </p:nvSpPr>
        <p:spPr>
          <a:xfrm>
            <a:off x="607243" y="4168251"/>
            <a:ext cx="317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FFFFD-EA83-9524-3BC4-D5DE7E076067}"/>
              </a:ext>
            </a:extLst>
          </p:cNvPr>
          <p:cNvSpPr txBox="1"/>
          <p:nvPr/>
        </p:nvSpPr>
        <p:spPr>
          <a:xfrm>
            <a:off x="997973" y="4746129"/>
            <a:ext cx="5889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Op-Amp   -   TL071CP  </a:t>
            </a:r>
            <a:br>
              <a:rPr lang="en-US" sz="2000" dirty="0"/>
            </a:br>
            <a:r>
              <a:rPr lang="en-US" sz="2000" dirty="0"/>
              <a:t>     Slew rate – 16V/us  , input bias current – 5pA  </a:t>
            </a:r>
          </a:p>
          <a:p>
            <a:r>
              <a:rPr lang="en-US" sz="2000" dirty="0"/>
              <a:t>     power supply (3V -18V)</a:t>
            </a:r>
          </a:p>
          <a:p>
            <a:endParaRPr lang="en-US" sz="2000" dirty="0"/>
          </a:p>
          <a:p>
            <a:r>
              <a:rPr lang="en-US" sz="2000" dirty="0"/>
              <a:t>10 kilo ohm potentiometers – 2</a:t>
            </a:r>
          </a:p>
          <a:p>
            <a:r>
              <a:rPr lang="en-US" sz="2000" dirty="0"/>
              <a:t>Capacitors - 1 k , 10 </a:t>
            </a:r>
            <a:r>
              <a:rPr lang="en-US" sz="2000" dirty="0" err="1"/>
              <a:t>nF</a:t>
            </a:r>
            <a:r>
              <a:rPr lang="en-US" sz="2000" dirty="0"/>
              <a:t> , 100 </a:t>
            </a:r>
            <a:r>
              <a:rPr lang="en-US" sz="2000" dirty="0" err="1"/>
              <a:t>nF</a:t>
            </a:r>
            <a:r>
              <a:rPr lang="en-US" sz="2000" dirty="0"/>
              <a:t> , 1 </a:t>
            </a:r>
            <a:r>
              <a:rPr lang="en-US" sz="2000" dirty="0" err="1"/>
              <a:t>uF</a:t>
            </a:r>
            <a:r>
              <a:rPr lang="en-US" sz="2000" dirty="0"/>
              <a:t> , 10 </a:t>
            </a:r>
            <a:r>
              <a:rPr lang="en-US" sz="2000" dirty="0" err="1"/>
              <a:t>uF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55505-862C-2B76-2AF2-46AB9C668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16977" r="8885" b="21850"/>
          <a:stretch/>
        </p:blipFill>
        <p:spPr>
          <a:xfrm>
            <a:off x="7465895" y="4282312"/>
            <a:ext cx="4535661" cy="2176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D8B17-FD74-67A9-EAA2-108304148D39}"/>
                  </a:ext>
                </a:extLst>
              </p:cNvPr>
              <p:cNvSpPr txBox="1"/>
              <p:nvPr/>
            </p:nvSpPr>
            <p:spPr>
              <a:xfrm>
                <a:off x="4604056" y="2744572"/>
                <a:ext cx="698973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D8B17-FD74-67A9-EAA2-10830414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56" y="2744572"/>
                <a:ext cx="698973" cy="57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94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756D28-CD32-4188-7D7A-4A398C2D1CEB}"/>
              </a:ext>
            </a:extLst>
          </p:cNvPr>
          <p:cNvSpPr txBox="1"/>
          <p:nvPr/>
        </p:nvSpPr>
        <p:spPr>
          <a:xfrm>
            <a:off x="825910" y="712748"/>
            <a:ext cx="511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</a:t>
            </a:r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Saw-tooth Wave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60DF0-2C16-2011-1325-0FD5DAA4E8D2}"/>
              </a:ext>
            </a:extLst>
          </p:cNvPr>
          <p:cNvSpPr txBox="1"/>
          <p:nvPr/>
        </p:nvSpPr>
        <p:spPr>
          <a:xfrm>
            <a:off x="1189702" y="3803348"/>
            <a:ext cx="354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EFA8-F277-CABB-2D85-A91F831D15B1}"/>
              </a:ext>
            </a:extLst>
          </p:cNvPr>
          <p:cNvSpPr txBox="1"/>
          <p:nvPr/>
        </p:nvSpPr>
        <p:spPr>
          <a:xfrm>
            <a:off x="707922" y="1688705"/>
            <a:ext cx="59485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generate saw-tooth waveform we connect the non-inverting terminal of the integrator to a DC voltage value.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 the potentiometer to adjust the DC voltage.</a:t>
            </a:r>
          </a:p>
          <a:p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F3C8132-DBEE-E4EE-3B5A-BEC374E7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48745" r="57419" b="17706"/>
          <a:stretch/>
        </p:blipFill>
        <p:spPr>
          <a:xfrm>
            <a:off x="7138219" y="3698298"/>
            <a:ext cx="4854383" cy="2875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DD814-C40C-508C-B18A-25DF14ED65BE}"/>
              </a:ext>
            </a:extLst>
          </p:cNvPr>
          <p:cNvSpPr txBox="1"/>
          <p:nvPr/>
        </p:nvSpPr>
        <p:spPr>
          <a:xfrm>
            <a:off x="749544" y="4323524"/>
            <a:ext cx="7000568" cy="253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Op-Amp   -   TL072CP  </a:t>
            </a:r>
            <a:br>
              <a:rPr lang="en-US" sz="1800" dirty="0"/>
            </a:br>
            <a:r>
              <a:rPr lang="en-US" sz="1800" dirty="0"/>
              <a:t>         Slew rate – </a:t>
            </a:r>
            <a:r>
              <a:rPr lang="en-US" dirty="0"/>
              <a:t>20</a:t>
            </a:r>
            <a:r>
              <a:rPr lang="en-US" sz="1800" dirty="0"/>
              <a:t>V/us  , </a:t>
            </a:r>
            <a:r>
              <a:rPr lang="en-US" dirty="0"/>
              <a:t>Low noise: </a:t>
            </a:r>
            <a:r>
              <a:rPr lang="en-US" dirty="0" err="1"/>
              <a:t>Vn</a:t>
            </a:r>
            <a:r>
              <a:rPr lang="en-US" dirty="0"/>
              <a:t> = 18 </a:t>
            </a:r>
            <a:r>
              <a:rPr lang="en-US" dirty="0" err="1"/>
              <a:t>nV</a:t>
            </a:r>
            <a:r>
              <a:rPr lang="en-US" dirty="0"/>
              <a:t>/√Hz</a:t>
            </a:r>
            <a:r>
              <a:rPr lang="en-US" sz="1800" dirty="0"/>
              <a:t> 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        power supply (3V -18V)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2N3904 Transistor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100 kilo ohm potentiometers and 10 kilo ohm resistors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3593A1FB-C205-39E6-39DA-553A87174F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6" t="4317" r="7693" b="31042"/>
          <a:stretch/>
        </p:blipFill>
        <p:spPr>
          <a:xfrm>
            <a:off x="6643638" y="673718"/>
            <a:ext cx="5348964" cy="27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50767-B085-ACA0-C56C-E87912A0B1B7}"/>
              </a:ext>
            </a:extLst>
          </p:cNvPr>
          <p:cNvSpPr txBox="1"/>
          <p:nvPr/>
        </p:nvSpPr>
        <p:spPr>
          <a:xfrm>
            <a:off x="793947" y="623042"/>
            <a:ext cx="694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Amplifying Circuit &amp; DC shift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93DAD-7C61-F722-C4CB-9658D8892A71}"/>
              </a:ext>
            </a:extLst>
          </p:cNvPr>
          <p:cNvSpPr txBox="1"/>
          <p:nvPr/>
        </p:nvSpPr>
        <p:spPr>
          <a:xfrm>
            <a:off x="589931" y="3255170"/>
            <a:ext cx="647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 </a:t>
            </a:r>
            <a:r>
              <a:rPr lang="en-US"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Output Circuit within Buffer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7D81C5-FB1B-8622-EF98-974BCD1B8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t="30000" r="39808" b="26433"/>
          <a:stretch/>
        </p:blipFill>
        <p:spPr>
          <a:xfrm>
            <a:off x="8082115" y="674572"/>
            <a:ext cx="3819829" cy="28330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7C6C25-1CD7-D335-F9A8-A02C53DB5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4" t="29371" r="6730" b="23636"/>
          <a:stretch/>
        </p:blipFill>
        <p:spPr>
          <a:xfrm>
            <a:off x="7418785" y="4048020"/>
            <a:ext cx="3710980" cy="2493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5586B-C7AF-4183-B846-25B829C07575}"/>
              </a:ext>
            </a:extLst>
          </p:cNvPr>
          <p:cNvSpPr txBox="1"/>
          <p:nvPr/>
        </p:nvSpPr>
        <p:spPr>
          <a:xfrm>
            <a:off x="936522" y="1482603"/>
            <a:ext cx="6799002" cy="188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provide a DC shift by using a summing amplifier circuit to the inverting amplifier op-amp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Same op-amp is used to change the gain of the signals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0D76F-81A8-A29A-3773-6225E3FFFD2F}"/>
              </a:ext>
            </a:extLst>
          </p:cNvPr>
          <p:cNvSpPr txBox="1"/>
          <p:nvPr/>
        </p:nvSpPr>
        <p:spPr>
          <a:xfrm>
            <a:off x="865236" y="4048020"/>
            <a:ext cx="52897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 a buffer circuit to isolate the output circuit and the function generator circuits while obtain a unity gain.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 a push pull amplifier output circuit to drive a low resistance load and to amplify the current and power.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43661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1423</TotalTime>
  <Words>889</Words>
  <Application>Microsoft Office PowerPoint</Application>
  <PresentationFormat>Widescreen</PresentationFormat>
  <Paragraphs>169</Paragraphs>
  <Slides>23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Facet</vt:lpstr>
      <vt:lpstr>Function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 Generator</dc:title>
  <dc:creator>Methsara Shamika</dc:creator>
  <cp:lastModifiedBy>Yasiru Alahakoon</cp:lastModifiedBy>
  <cp:revision>29</cp:revision>
  <dcterms:created xsi:type="dcterms:W3CDTF">2023-10-16T14:42:41Z</dcterms:created>
  <dcterms:modified xsi:type="dcterms:W3CDTF">2023-12-06T14:08:56Z</dcterms:modified>
</cp:coreProperties>
</file>